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4">
  <p:sldMasterIdLst>
    <p:sldMasterId id="2147483659" r:id="rId1"/>
  </p:sldMasterIdLst>
  <p:notesMasterIdLst>
    <p:notesMasterId r:id="rId37"/>
  </p:notesMasterIdLst>
  <p:sldIdLst>
    <p:sldId id="256" r:id="rId2"/>
    <p:sldId id="258" r:id="rId3"/>
    <p:sldId id="259" r:id="rId4"/>
    <p:sldId id="260" r:id="rId5"/>
    <p:sldId id="271" r:id="rId6"/>
    <p:sldId id="346" r:id="rId7"/>
    <p:sldId id="345" r:id="rId8"/>
    <p:sldId id="337" r:id="rId9"/>
    <p:sldId id="320" r:id="rId10"/>
    <p:sldId id="321" r:id="rId11"/>
    <p:sldId id="322" r:id="rId12"/>
    <p:sldId id="338" r:id="rId13"/>
    <p:sldId id="323" r:id="rId14"/>
    <p:sldId id="339" r:id="rId15"/>
    <p:sldId id="324" r:id="rId16"/>
    <p:sldId id="340" r:id="rId17"/>
    <p:sldId id="325" r:id="rId18"/>
    <p:sldId id="341" r:id="rId19"/>
    <p:sldId id="326" r:id="rId20"/>
    <p:sldId id="327" r:id="rId21"/>
    <p:sldId id="342" r:id="rId22"/>
    <p:sldId id="328" r:id="rId23"/>
    <p:sldId id="329" r:id="rId24"/>
    <p:sldId id="343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44" r:id="rId33"/>
    <p:sldId id="347" r:id="rId34"/>
    <p:sldId id="265" r:id="rId35"/>
    <p:sldId id="266" r:id="rId36"/>
  </p:sldIdLst>
  <p:sldSz cx="9144000" cy="5143500" type="screen16x9"/>
  <p:notesSz cx="6858000" cy="9144000"/>
  <p:embeddedFontLst>
    <p:embeddedFont>
      <p:font typeface="Calibri" pitchFamily="34" charset="0"/>
      <p:regular r:id="rId38"/>
      <p:bold r:id="rId39"/>
      <p:italic r:id="rId40"/>
      <p:boldItalic r:id="rId41"/>
    </p:embeddedFont>
    <p:embeddedFont>
      <p:font typeface="Montserrat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  <a:srgbClr val="FFFF00"/>
    <a:srgbClr val="FF3300"/>
    <a:srgbClr val="6699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1866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="" xmlns:a16="http://schemas.microsoft.com/office/drawing/2014/main" id="{15853D7D-2A47-0B61-2EA2-BD068488B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="" xmlns:a16="http://schemas.microsoft.com/office/drawing/2014/main" id="{C4372C26-9A74-E61F-7000-2E80643B7B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="" xmlns:a16="http://schemas.microsoft.com/office/drawing/2014/main" id="{D48BC47B-BA92-84C5-CA16-6032DC5E15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3909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="" xmlns:a16="http://schemas.microsoft.com/office/drawing/2014/main" id="{D82BE8B5-0665-D077-EDB9-A1D7BFEA8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="" xmlns:a16="http://schemas.microsoft.com/office/drawing/2014/main" id="{3DDBD0E2-F8D6-EE79-5884-75D91069D6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="" xmlns:a16="http://schemas.microsoft.com/office/drawing/2014/main" id="{F9363081-A115-AEEB-AB2C-3723855B95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74624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="" xmlns:a16="http://schemas.microsoft.com/office/drawing/2014/main" id="{877035D8-1E42-75CF-8262-A0CDABE54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="" xmlns:a16="http://schemas.microsoft.com/office/drawing/2014/main" id="{BDE39A8E-A2DD-B43B-6BE8-35A7B9B7AA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="" xmlns:a16="http://schemas.microsoft.com/office/drawing/2014/main" id="{31569FDA-4373-C58E-14D4-A5B0074233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48684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="" xmlns:a16="http://schemas.microsoft.com/office/drawing/2014/main" id="{58C86077-322A-481F-3189-9E6003DF2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="" xmlns:a16="http://schemas.microsoft.com/office/drawing/2014/main" id="{C047AECA-4E31-590B-AFC6-C775E603C5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="" xmlns:a16="http://schemas.microsoft.com/office/drawing/2014/main" id="{FE969B2C-4702-EF63-F989-9BDBFEA41E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3042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="" xmlns:a16="http://schemas.microsoft.com/office/drawing/2014/main" id="{D6822289-9432-1897-4108-0A274D5F2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="" xmlns:a16="http://schemas.microsoft.com/office/drawing/2014/main" id="{6B455073-F6E5-9462-5966-4DCD6508EE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="" xmlns:a16="http://schemas.microsoft.com/office/drawing/2014/main" id="{4D43887F-993A-484F-57FF-19B80ECB94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2596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260909" y="1483875"/>
            <a:ext cx="5666364" cy="170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39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BEM VINDOS</a:t>
            </a:r>
            <a:endParaRPr sz="60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292384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/>
              <a:t>1. Resultado orçamentário e financeiro</a:t>
            </a:r>
          </a:p>
          <a:p>
            <a:pPr algn="just"/>
            <a:r>
              <a:rPr lang="pt-BR" sz="2400" dirty="0" smtClean="0"/>
              <a:t>Esse </a:t>
            </a:r>
            <a:r>
              <a:rPr lang="pt-BR" sz="2400" dirty="0"/>
              <a:t>conjunto de demonstrações </a:t>
            </a:r>
            <a:r>
              <a:rPr lang="pt-BR" sz="2400" dirty="0">
                <a:solidFill>
                  <a:srgbClr val="FF0000"/>
                </a:solidFill>
              </a:rPr>
              <a:t>permite avaliar se houve equilíbrio entre receitas e despesas</a:t>
            </a:r>
            <a:r>
              <a:rPr lang="pt-BR" sz="2400" dirty="0"/>
              <a:t>, e </a:t>
            </a:r>
            <a:r>
              <a:rPr lang="pt-BR" sz="2400" dirty="0">
                <a:solidFill>
                  <a:srgbClr val="0000FF"/>
                </a:solidFill>
              </a:rPr>
              <a:t>como a execução orçamentária se comportou em termos financeiros e </a:t>
            </a:r>
            <a:r>
              <a:rPr lang="pt-BR" sz="2400" dirty="0" smtClean="0">
                <a:solidFill>
                  <a:srgbClr val="0000FF"/>
                </a:solidFill>
              </a:rPr>
              <a:t>patrimoniais</a:t>
            </a:r>
            <a:r>
              <a:rPr lang="pt-BR" sz="2400" dirty="0" smtClean="0"/>
              <a:t> </a:t>
            </a:r>
            <a:r>
              <a:rPr lang="pt-BR" sz="2400" dirty="0"/>
              <a:t>essencial para prestar contas e permitir controle externo. </a:t>
            </a:r>
          </a:p>
          <a:p>
            <a:pPr algn="just">
              <a:spcBef>
                <a:spcPts val="600"/>
              </a:spcBef>
            </a:pPr>
            <a:endParaRPr lang="pt-BR" sz="2400" dirty="0" smtClean="0"/>
          </a:p>
          <a:p>
            <a:pPr>
              <a:spcBef>
                <a:spcPts val="600"/>
              </a:spcBef>
            </a:pPr>
            <a:endParaRPr lang="pt-BR" sz="24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bg1"/>
                </a:solidFill>
              </a:rPr>
              <a:t>Execução </a:t>
            </a:r>
            <a:r>
              <a:rPr lang="pt-BR" sz="2000" b="1" dirty="0">
                <a:solidFill>
                  <a:schemeClr val="bg1"/>
                </a:solidFill>
              </a:rPr>
              <a:t>Orçamentária e Controle Legal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48083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273918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/>
              <a:t>2. Controle da dívida consolidada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t-BR" sz="2400" dirty="0">
                <a:solidFill>
                  <a:srgbClr val="0000FF"/>
                </a:solidFill>
              </a:rPr>
              <a:t>“A dívida pública é como uma sombra: se não for medida, observada e controlada, acaba crescendo mais rápido que a própria administração.”</a:t>
            </a:r>
            <a:endParaRPr lang="pt-BR" sz="2400" dirty="0" smtClean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</a:pPr>
            <a:endParaRPr lang="pt-BR" sz="24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bg1"/>
                </a:solidFill>
              </a:rPr>
              <a:t>Execução </a:t>
            </a:r>
            <a:r>
              <a:rPr lang="pt-BR" sz="2000" b="1" dirty="0">
                <a:solidFill>
                  <a:schemeClr val="bg1"/>
                </a:solidFill>
              </a:rPr>
              <a:t>Orçamentária e Controle Legal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874272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477050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/>
              <a:t>2. Controle da dívida consolidada</a:t>
            </a:r>
          </a:p>
          <a:p>
            <a:pPr algn="just"/>
            <a:r>
              <a:rPr lang="pt-BR" sz="2400" dirty="0"/>
              <a:t>A </a:t>
            </a:r>
            <a:r>
              <a:rPr lang="pt-BR" sz="2400" dirty="0">
                <a:solidFill>
                  <a:srgbClr val="0000FF"/>
                </a:solidFill>
              </a:rPr>
              <a:t>LRF define limites e regras para dívidas públicas</a:t>
            </a:r>
            <a:r>
              <a:rPr lang="pt-BR" sz="2400" dirty="0"/>
              <a:t>: dívida pública consolidada (fundada), dívida mobiliária, operações de crédito, concessão de garantias, entre outros. </a:t>
            </a:r>
          </a:p>
          <a:p>
            <a:pPr algn="just"/>
            <a:r>
              <a:rPr lang="pt-BR" sz="2400" dirty="0"/>
              <a:t>Ao assumir nova dívida ou compromissos de longo prazo, </a:t>
            </a:r>
            <a:r>
              <a:rPr lang="pt-BR" sz="2400" dirty="0">
                <a:solidFill>
                  <a:srgbClr val="FF0000"/>
                </a:solidFill>
              </a:rPr>
              <a:t>o ente público deve garantir que o montante não comprometa a sustentabilidade fiscal</a:t>
            </a:r>
            <a:r>
              <a:rPr lang="pt-BR" sz="2400" dirty="0"/>
              <a:t>, observando limites legais. </a:t>
            </a:r>
          </a:p>
          <a:p>
            <a:pPr algn="just"/>
            <a:r>
              <a:rPr lang="pt-BR" sz="2400" dirty="0"/>
              <a:t>As operações de crédito e demais passivos públicos </a:t>
            </a:r>
            <a:r>
              <a:rPr lang="pt-BR" sz="2400" dirty="0">
                <a:solidFill>
                  <a:srgbClr val="FF0000"/>
                </a:solidFill>
              </a:rPr>
              <a:t>devem estar escriturados de modo transparente e detalhando credores, natureza e prazos</a:t>
            </a:r>
            <a:r>
              <a:rPr lang="pt-BR" sz="2400" dirty="0"/>
              <a:t>.</a:t>
            </a:r>
          </a:p>
          <a:p>
            <a:pPr algn="just">
              <a:spcBef>
                <a:spcPts val="600"/>
              </a:spcBef>
            </a:pPr>
            <a:endParaRPr lang="pt-BR" sz="2400" dirty="0" smtClean="0"/>
          </a:p>
          <a:p>
            <a:pPr>
              <a:spcBef>
                <a:spcPts val="600"/>
              </a:spcBef>
            </a:pPr>
            <a:endParaRPr lang="pt-BR" sz="24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bg1"/>
                </a:solidFill>
              </a:rPr>
              <a:t>Execução </a:t>
            </a:r>
            <a:r>
              <a:rPr lang="pt-BR" sz="2000" b="1" dirty="0">
                <a:solidFill>
                  <a:schemeClr val="bg1"/>
                </a:solidFill>
              </a:rPr>
              <a:t>Orçamentária e Controle Legal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503198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210823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/>
              <a:t>3. Despesas com pessoal e limites legais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00FF"/>
                </a:solidFill>
              </a:rPr>
              <a:t>“A folha de pagamento é o pulso da gestão: se acelera demais, desequilibra todo o organismo fiscal.”</a:t>
            </a:r>
            <a:endParaRPr lang="pt-BR" sz="2400" dirty="0" smtClean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</a:pPr>
            <a:endParaRPr lang="pt-BR" sz="24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bg1"/>
                </a:solidFill>
              </a:rPr>
              <a:t>Execução </a:t>
            </a:r>
            <a:r>
              <a:rPr lang="pt-BR" sz="2000" b="1" dirty="0">
                <a:solidFill>
                  <a:schemeClr val="bg1"/>
                </a:solidFill>
              </a:rPr>
              <a:t>Orçamentária e Controle Legal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810780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440117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/>
              <a:t>3. Despesas com pessoal e limites legais</a:t>
            </a:r>
          </a:p>
          <a:p>
            <a:pPr algn="just"/>
            <a:r>
              <a:rPr lang="pt-BR" sz="2400" dirty="0"/>
              <a:t>A LRF disciplina a geração de despesas com </a:t>
            </a:r>
            <a:r>
              <a:rPr lang="pt-BR" sz="2400" dirty="0" smtClean="0"/>
              <a:t>pessoal, </a:t>
            </a:r>
            <a:r>
              <a:rPr lang="pt-BR" sz="2400" dirty="0"/>
              <a:t>incluindo remuneração, encargos, seguridade social etc</a:t>
            </a:r>
            <a:r>
              <a:rPr lang="pt-BR" sz="2400" dirty="0" smtClean="0"/>
              <a:t>.,  </a:t>
            </a:r>
            <a:r>
              <a:rPr lang="pt-BR" sz="2400" dirty="0">
                <a:solidFill>
                  <a:srgbClr val="FF0000"/>
                </a:solidFill>
              </a:rPr>
              <a:t>estabelecendo limites máximos que cada ente da federação deve respeitar. </a:t>
            </a:r>
            <a:endParaRPr lang="pt-BR" sz="2400" dirty="0" smtClean="0">
              <a:solidFill>
                <a:srgbClr val="FF0000"/>
              </a:solidFill>
            </a:endParaRPr>
          </a:p>
          <a:p>
            <a:pPr algn="just"/>
            <a:r>
              <a:rPr lang="pt-BR" sz="2400" dirty="0" smtClean="0"/>
              <a:t>A </a:t>
            </a:r>
            <a:r>
              <a:rPr lang="pt-BR" sz="2400" dirty="0"/>
              <a:t>não observância desses limites pode comprometer a saúde fiscal, afetar a execução de políticas públicas </a:t>
            </a:r>
            <a:r>
              <a:rPr lang="pt-BR" sz="2400" dirty="0">
                <a:solidFill>
                  <a:srgbClr val="FF0000"/>
                </a:solidFill>
              </a:rPr>
              <a:t>e gerar sanções</a:t>
            </a:r>
            <a:r>
              <a:rPr lang="pt-BR" sz="2400" dirty="0"/>
              <a:t>. </a:t>
            </a:r>
            <a:r>
              <a:rPr lang="pt-BR" sz="2400" dirty="0" smtClean="0"/>
              <a:t>Esse </a:t>
            </a:r>
            <a:r>
              <a:rPr lang="pt-BR" sz="2400" dirty="0"/>
              <a:t>controle sobre pessoal é parte </a:t>
            </a:r>
            <a:r>
              <a:rPr lang="pt-BR" sz="2400" dirty="0" smtClean="0"/>
              <a:t>importante ao </a:t>
            </a:r>
            <a:r>
              <a:rPr lang="pt-BR" sz="2400" dirty="0"/>
              <a:t>equilíbrio entre receitas e despesas </a:t>
            </a:r>
            <a:r>
              <a:rPr lang="pt-BR" sz="2400" dirty="0" smtClean="0"/>
              <a:t>sendo </a:t>
            </a:r>
            <a:r>
              <a:rPr lang="pt-BR" sz="2400" dirty="0"/>
              <a:t>indispensável para a sustentabilidade orçamentária. </a:t>
            </a:r>
          </a:p>
          <a:p>
            <a:pPr algn="just">
              <a:spcBef>
                <a:spcPts val="600"/>
              </a:spcBef>
            </a:pPr>
            <a:endParaRPr lang="pt-BR" sz="2400" dirty="0" smtClean="0"/>
          </a:p>
          <a:p>
            <a:pPr>
              <a:spcBef>
                <a:spcPts val="600"/>
              </a:spcBef>
            </a:pPr>
            <a:endParaRPr lang="pt-BR" sz="24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bg1"/>
                </a:solidFill>
              </a:rPr>
              <a:t>Execução </a:t>
            </a:r>
            <a:r>
              <a:rPr lang="pt-BR" sz="2000" b="1" dirty="0">
                <a:solidFill>
                  <a:schemeClr val="bg1"/>
                </a:solidFill>
              </a:rPr>
              <a:t>Orçamentária e Controle Legal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225335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218518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/>
              <a:t>4. Recursos não vinculados e aplicações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t-BR" sz="2400" dirty="0">
                <a:solidFill>
                  <a:srgbClr val="0000FF"/>
                </a:solidFill>
              </a:rPr>
              <a:t>“Os recursos livres são como vento a favor: dão autonomia, mas exigem navegação responsável para não desviar a rota.”</a:t>
            </a:r>
            <a:endParaRPr lang="pt-BR" sz="2400" dirty="0" smtClean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</a:pPr>
            <a:endParaRPr lang="pt-BR" sz="24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bg1"/>
                </a:solidFill>
              </a:rPr>
              <a:t>Execução </a:t>
            </a:r>
            <a:r>
              <a:rPr lang="pt-BR" sz="2000" b="1" dirty="0">
                <a:solidFill>
                  <a:schemeClr val="bg1"/>
                </a:solidFill>
              </a:rPr>
              <a:t>Orçamentária e Controle Legal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333904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513983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/>
              <a:t>4. Recursos não vinculados e aplicações</a:t>
            </a:r>
          </a:p>
          <a:p>
            <a:pPr algn="just"/>
            <a:r>
              <a:rPr lang="pt-BR" sz="2400" dirty="0"/>
              <a:t>Em geral, os recursos públicos </a:t>
            </a:r>
            <a:r>
              <a:rPr lang="pt-BR" sz="2400" dirty="0">
                <a:solidFill>
                  <a:srgbClr val="FF0000"/>
                </a:solidFill>
              </a:rPr>
              <a:t>podem ser classificados em vinculados e não vinculados (ou livres)</a:t>
            </a:r>
            <a:r>
              <a:rPr lang="pt-BR" sz="2400" dirty="0"/>
              <a:t>. Recursos vinculados têm destinação específica (por ex., saúde, educação, previdência), devendo ser aplicados conforme a legislação e finalidade. </a:t>
            </a:r>
          </a:p>
          <a:p>
            <a:pPr algn="just"/>
            <a:r>
              <a:rPr lang="pt-BR" sz="2400" dirty="0"/>
              <a:t>Já os recursos não vinculados oferecem mais flexibilidade, mas também requerem gestão </a:t>
            </a:r>
            <a:r>
              <a:rPr lang="pt-BR" sz="2400" dirty="0" smtClean="0"/>
              <a:t>criteriosa, devem </a:t>
            </a:r>
            <a:r>
              <a:rPr lang="pt-BR" sz="2400" dirty="0"/>
              <a:t>respeitar os princípios orçamentários e atender ao planejamento aprovado</a:t>
            </a:r>
            <a:r>
              <a:rPr lang="pt-BR" sz="2400" dirty="0" smtClean="0"/>
              <a:t>.</a:t>
            </a:r>
          </a:p>
          <a:p>
            <a:pPr algn="just"/>
            <a:r>
              <a:rPr lang="pt-BR" sz="2400" dirty="0" smtClean="0"/>
              <a:t>A </a:t>
            </a:r>
            <a:r>
              <a:rPr lang="pt-BR" sz="2400" dirty="0"/>
              <a:t>gestão desses recursos exige transparência, planejamento e controle para evitar desvios ou má alocação.</a:t>
            </a:r>
          </a:p>
          <a:p>
            <a:pPr algn="just">
              <a:spcBef>
                <a:spcPts val="600"/>
              </a:spcBef>
            </a:pPr>
            <a:endParaRPr lang="pt-BR" sz="2400" dirty="0" smtClean="0"/>
          </a:p>
          <a:p>
            <a:pPr>
              <a:spcBef>
                <a:spcPts val="600"/>
              </a:spcBef>
            </a:pPr>
            <a:endParaRPr lang="pt-BR" sz="24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bg1"/>
                </a:solidFill>
              </a:rPr>
              <a:t>Execução </a:t>
            </a:r>
            <a:r>
              <a:rPr lang="pt-BR" sz="2000" b="1" dirty="0">
                <a:solidFill>
                  <a:schemeClr val="bg1"/>
                </a:solidFill>
              </a:rPr>
              <a:t>Orçamentária e Controle Legal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55380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258529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2400" b="1" dirty="0"/>
              <a:t>5. Avaliação da legalidade dos: convênios, </a:t>
            </a:r>
            <a:r>
              <a:rPr lang="pt-BR" sz="2400" b="1" dirty="0" smtClean="0"/>
              <a:t>regimes</a:t>
            </a:r>
          </a:p>
          <a:p>
            <a:pPr algn="just"/>
            <a:r>
              <a:rPr lang="pt-BR" sz="2400" b="1" dirty="0" smtClean="0"/>
              <a:t> </a:t>
            </a:r>
            <a:r>
              <a:rPr lang="pt-BR" sz="2400" b="1" dirty="0"/>
              <a:t>de previdência (RPPS) e operações de crédito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00FF"/>
                </a:solidFill>
              </a:rPr>
              <a:t>“Cada convênio, aplicação do RPPS ou operação de crédito é uma porta que se </a:t>
            </a:r>
            <a:r>
              <a:rPr lang="pt-BR" sz="2400" dirty="0" smtClean="0">
                <a:solidFill>
                  <a:srgbClr val="0000FF"/>
                </a:solidFill>
              </a:rPr>
              <a:t>abre, mas </a:t>
            </a:r>
            <a:r>
              <a:rPr lang="pt-BR" sz="2400" dirty="0">
                <a:solidFill>
                  <a:srgbClr val="0000FF"/>
                </a:solidFill>
              </a:rPr>
              <a:t>só deve ser atravessada quando a lei ilumina o caminho.”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bg1"/>
                </a:solidFill>
              </a:rPr>
              <a:t>Execução </a:t>
            </a:r>
            <a:r>
              <a:rPr lang="pt-BR" sz="2000" b="1" dirty="0">
                <a:solidFill>
                  <a:schemeClr val="bg1"/>
                </a:solidFill>
              </a:rPr>
              <a:t>Orçamentária e Controle Legal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246068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42472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2400" b="1" dirty="0"/>
              <a:t>5. Avaliação da legalidade dos: convênios, </a:t>
            </a:r>
            <a:r>
              <a:rPr lang="pt-BR" sz="2400" b="1" dirty="0" smtClean="0"/>
              <a:t>regimes</a:t>
            </a:r>
          </a:p>
          <a:p>
            <a:pPr algn="just"/>
            <a:r>
              <a:rPr lang="pt-BR" sz="2400" b="1" dirty="0" smtClean="0"/>
              <a:t> </a:t>
            </a:r>
            <a:r>
              <a:rPr lang="pt-BR" sz="2400" b="1" dirty="0"/>
              <a:t>de previdência (RPPS) e operações de crédito</a:t>
            </a:r>
          </a:p>
          <a:p>
            <a:pPr algn="just"/>
            <a:r>
              <a:rPr lang="pt-BR" sz="2400" dirty="0"/>
              <a:t>A formalização de convênios e contratos, bem como operações de crédito e concessão de garantias, </a:t>
            </a:r>
            <a:r>
              <a:rPr lang="pt-BR" sz="2400" dirty="0">
                <a:solidFill>
                  <a:srgbClr val="FF0000"/>
                </a:solidFill>
              </a:rPr>
              <a:t>devem cumprir requisitos </a:t>
            </a:r>
            <a:r>
              <a:rPr lang="pt-BR" sz="2400" dirty="0" smtClean="0">
                <a:solidFill>
                  <a:srgbClr val="FF0000"/>
                </a:solidFill>
              </a:rPr>
              <a:t>legais, especialmente </a:t>
            </a:r>
            <a:r>
              <a:rPr lang="pt-BR" sz="2400" dirty="0">
                <a:solidFill>
                  <a:srgbClr val="FF0000"/>
                </a:solidFill>
              </a:rPr>
              <a:t>no que diz respeito à vigência de crédito orçamentário, disponibilidade de caixa, compatibilidade com metas fiscais e limites impostos pela LRF.</a:t>
            </a:r>
            <a:r>
              <a:rPr lang="pt-BR" sz="2400" dirty="0"/>
              <a:t> </a:t>
            </a:r>
            <a:r>
              <a:rPr lang="pt-BR" sz="2400" dirty="0" smtClean="0"/>
              <a:t>No </a:t>
            </a:r>
            <a:r>
              <a:rPr lang="pt-BR" sz="2400" dirty="0"/>
              <a:t>caso de regimes próprios de previdência social (RPPS), qualquer aplicação de recursos ou movimentação deve respeitar regras de segregação de ativos, aplicação em mercado, plano de custeio e proteção financeira, conforme exige a LRF. 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bg1"/>
                </a:solidFill>
              </a:rPr>
              <a:t>Execução </a:t>
            </a:r>
            <a:r>
              <a:rPr lang="pt-BR" sz="2000" b="1" dirty="0">
                <a:solidFill>
                  <a:schemeClr val="bg1"/>
                </a:solidFill>
              </a:rPr>
              <a:t>Orçamentária e Controle Legal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216369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329317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2400" b="1" dirty="0"/>
              <a:t>5. Avaliação da legalidade dos: convênios, </a:t>
            </a:r>
            <a:r>
              <a:rPr lang="pt-BR" sz="2400" b="1" dirty="0" smtClean="0"/>
              <a:t>regimes</a:t>
            </a:r>
          </a:p>
          <a:p>
            <a:pPr algn="just"/>
            <a:r>
              <a:rPr lang="pt-BR" sz="2400" b="1" dirty="0" smtClean="0"/>
              <a:t> </a:t>
            </a:r>
            <a:r>
              <a:rPr lang="pt-BR" sz="2400" b="1" dirty="0"/>
              <a:t>de previdência (RPPS) e operações de crédito</a:t>
            </a:r>
          </a:p>
          <a:p>
            <a:pPr algn="just"/>
            <a:r>
              <a:rPr lang="pt-BR" sz="2400" dirty="0" smtClean="0"/>
              <a:t>As </a:t>
            </a:r>
            <a:r>
              <a:rPr lang="pt-BR" sz="2400" dirty="0"/>
              <a:t>operações de crédito, especialmente aquelas com comprometimento de longo prazo, </a:t>
            </a:r>
            <a:r>
              <a:rPr lang="pt-BR" sz="2400" dirty="0">
                <a:solidFill>
                  <a:srgbClr val="FF0000"/>
                </a:solidFill>
              </a:rPr>
              <a:t>requerem escrutínio para garantir que não comprometam o equilíbrio fiscal </a:t>
            </a:r>
            <a:r>
              <a:rPr lang="pt-BR" sz="2400" dirty="0"/>
              <a:t>e estejam devidamente registradas. </a:t>
            </a:r>
          </a:p>
          <a:p>
            <a:pPr algn="just">
              <a:spcBef>
                <a:spcPts val="600"/>
              </a:spcBef>
            </a:pPr>
            <a:endParaRPr lang="pt-BR" sz="2400" dirty="0" smtClean="0"/>
          </a:p>
          <a:p>
            <a:pPr>
              <a:spcBef>
                <a:spcPts val="600"/>
              </a:spcBef>
            </a:pPr>
            <a:endParaRPr lang="pt-BR" sz="24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bg1"/>
                </a:solidFill>
              </a:rPr>
              <a:t>Execução </a:t>
            </a:r>
            <a:r>
              <a:rPr lang="pt-BR" sz="2000" b="1" dirty="0">
                <a:solidFill>
                  <a:schemeClr val="bg1"/>
                </a:solidFill>
              </a:rPr>
              <a:t>Orçamentária e Controle Legal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46938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="" xmlns:a16="http://schemas.microsoft.com/office/drawing/2014/main" id="{89753842-8492-FB44-109F-005959027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="" xmlns:a16="http://schemas.microsoft.com/office/drawing/2014/main" id="{21C13C3F-5DD9-2530-7EE8-AC4F6548F52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="" xmlns:a16="http://schemas.microsoft.com/office/drawing/2014/main" id="{B270E534-97A1-52BD-C95A-DB780BCFF97E}"/>
              </a:ext>
            </a:extLst>
          </p:cNvPr>
          <p:cNvSpPr txBox="1"/>
          <p:nvPr/>
        </p:nvSpPr>
        <p:spPr>
          <a:xfrm>
            <a:off x="385010" y="1376414"/>
            <a:ext cx="7093819" cy="1809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600" b="1" dirty="0">
                <a:solidFill>
                  <a:srgbClr val="0000FF"/>
                </a:solidFill>
                <a:highlight>
                  <a:srgbClr val="C0C0C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SEMINÁRIO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FF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ENCERRAMENTO DO EXERCÍCIO MUNICIPAL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CUIDADOS E CORREÇÕES</a:t>
            </a:r>
            <a:endParaRPr lang="pt-BR" sz="36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71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221596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/>
              <a:t>6. Planejamento de aquisições e </a:t>
            </a:r>
            <a:r>
              <a:rPr lang="pt-BR" sz="2400" b="1" dirty="0" smtClean="0"/>
              <a:t>licitações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00FF"/>
                </a:solidFill>
              </a:rPr>
              <a:t>“A compra pública bem planejada é como montar um quebra-cabeça: cada peça antecipada evita retrabalho, desperdícios e surpresas.”</a:t>
            </a:r>
            <a:endParaRPr lang="pt-BR" sz="2400" b="1" dirty="0">
              <a:solidFill>
                <a:srgbClr val="0000FF"/>
              </a:solidFill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bg1"/>
                </a:solidFill>
              </a:rPr>
              <a:t>Execução </a:t>
            </a:r>
            <a:r>
              <a:rPr lang="pt-BR" sz="2000" b="1" dirty="0">
                <a:solidFill>
                  <a:schemeClr val="bg1"/>
                </a:solidFill>
              </a:rPr>
              <a:t>Orçamentária e Controle Legal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577109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387795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/>
              <a:t>6. Planejamento de aquisições e licitações</a:t>
            </a:r>
          </a:p>
          <a:p>
            <a:pPr algn="just"/>
            <a:r>
              <a:rPr lang="pt-BR" sz="2400" dirty="0"/>
              <a:t>A execução orçamentária requer que as aquisições, contratações e demais despesas previstas obedeçam à lei orçamentária aprovada (ou créditos adicionais devidamente previstos), e também à legislação de licitações e contratos públicos. </a:t>
            </a:r>
            <a:endParaRPr lang="pt-BR" sz="2400" dirty="0" smtClean="0"/>
          </a:p>
          <a:p>
            <a:pPr algn="just"/>
            <a:r>
              <a:rPr lang="pt-BR" sz="2400" dirty="0" smtClean="0">
                <a:solidFill>
                  <a:srgbClr val="FF0000"/>
                </a:solidFill>
              </a:rPr>
              <a:t>Esse </a:t>
            </a:r>
            <a:r>
              <a:rPr lang="pt-BR" sz="2400" dirty="0">
                <a:solidFill>
                  <a:srgbClr val="FF0000"/>
                </a:solidFill>
              </a:rPr>
              <a:t>planejamento deve antecipar a necessidade de recursos e permitir a alocação adequada</a:t>
            </a:r>
            <a:r>
              <a:rPr lang="pt-BR" sz="2400" dirty="0"/>
              <a:t>. </a:t>
            </a:r>
            <a:endParaRPr lang="pt-BR" sz="2400" dirty="0" smtClean="0"/>
          </a:p>
          <a:p>
            <a:pPr algn="just"/>
            <a:r>
              <a:rPr lang="pt-BR" sz="2400" dirty="0" smtClean="0"/>
              <a:t>Essa </a:t>
            </a:r>
            <a:r>
              <a:rPr lang="pt-BR" sz="2400" dirty="0"/>
              <a:t>etapa é fundamental para </a:t>
            </a:r>
            <a:r>
              <a:rPr lang="pt-BR" sz="2400" dirty="0">
                <a:solidFill>
                  <a:srgbClr val="FF0000"/>
                </a:solidFill>
              </a:rPr>
              <a:t>evitar gastos intempestivos ou fora de contexto</a:t>
            </a:r>
            <a:r>
              <a:rPr lang="pt-BR" sz="2400" dirty="0"/>
              <a:t>. 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bg1"/>
                </a:solidFill>
              </a:rPr>
              <a:t>Execução </a:t>
            </a:r>
            <a:r>
              <a:rPr lang="pt-BR" sz="2000" b="1" dirty="0">
                <a:solidFill>
                  <a:schemeClr val="bg1"/>
                </a:solidFill>
              </a:rPr>
              <a:t>Orçamentária e Controle Legal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46061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240062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/>
              <a:t>6. Planejamento de aquisições e licitações</a:t>
            </a:r>
          </a:p>
          <a:p>
            <a:pPr algn="just"/>
            <a:r>
              <a:rPr lang="pt-BR" sz="2400" dirty="0" smtClean="0"/>
              <a:t>A </a:t>
            </a:r>
            <a:r>
              <a:rPr lang="pt-BR" sz="2400" dirty="0"/>
              <a:t>contabilidade pública, conforme a Lei 4.320/64, </a:t>
            </a:r>
            <a:r>
              <a:rPr lang="pt-BR" sz="2400" dirty="0">
                <a:solidFill>
                  <a:srgbClr val="FF0000"/>
                </a:solidFill>
              </a:rPr>
              <a:t>exige registros precisos e detalhados: </a:t>
            </a:r>
            <a:r>
              <a:rPr lang="pt-BR" sz="2400" dirty="0"/>
              <a:t>empenho, liquidação e pagamento da despesa, bem como a classificação correta da despesa de acordo com a natureza (corrente, capital, custeio, investimentos etc</a:t>
            </a:r>
            <a:r>
              <a:rPr lang="pt-BR" sz="2400" dirty="0" smtClean="0"/>
              <a:t>.).</a:t>
            </a:r>
            <a:endParaRPr lang="pt-BR" sz="24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bg1"/>
                </a:solidFill>
              </a:rPr>
              <a:t>Execução </a:t>
            </a:r>
            <a:r>
              <a:rPr lang="pt-BR" sz="2000" b="1" dirty="0">
                <a:solidFill>
                  <a:schemeClr val="bg1"/>
                </a:solidFill>
              </a:rPr>
              <a:t>Orçamentária e Controle Legal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09181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221596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/>
              <a:t>7. Obrigações contraídas e restos a pagar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00FF"/>
                </a:solidFill>
              </a:rPr>
              <a:t>“Restos a pagar são como pegadas deixadas no caminho: se acumulam demais, revelam passos maiores que as pernas da gestão.”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bg1"/>
                </a:solidFill>
              </a:rPr>
              <a:t>Execução </a:t>
            </a:r>
            <a:r>
              <a:rPr lang="pt-BR" sz="2000" b="1" dirty="0">
                <a:solidFill>
                  <a:schemeClr val="bg1"/>
                </a:solidFill>
              </a:rPr>
              <a:t>Orçamentária e Controle Legal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984304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350862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/>
              <a:t>7. Obrigações contraídas e restos a pagar</a:t>
            </a:r>
          </a:p>
          <a:p>
            <a:pPr algn="just"/>
            <a:r>
              <a:rPr lang="pt-BR" sz="2400" dirty="0">
                <a:solidFill>
                  <a:srgbClr val="FF0000"/>
                </a:solidFill>
              </a:rPr>
              <a:t>Despesas empenhadas que não forem pagas até o final do exercício devem ser inscritas como “restos a pagar”</a:t>
            </a:r>
            <a:r>
              <a:rPr lang="pt-BR" sz="2400" dirty="0"/>
              <a:t>. A LRF exige que estas obrigações sejam escrituradas de forma clara, explicitando credores e natureza da despesa. </a:t>
            </a:r>
          </a:p>
          <a:p>
            <a:pPr algn="just"/>
            <a:r>
              <a:rPr lang="pt-BR" sz="2400" dirty="0"/>
              <a:t>A contabilidade pública deve distinguir entre restos a pagar </a:t>
            </a:r>
            <a:r>
              <a:rPr lang="pt-BR" sz="2400" b="1" dirty="0"/>
              <a:t>processados</a:t>
            </a:r>
            <a:r>
              <a:rPr lang="pt-BR" sz="2400" dirty="0"/>
              <a:t> (quando a obrigação já foi </a:t>
            </a:r>
            <a:r>
              <a:rPr lang="pt-BR" sz="2400" dirty="0" smtClean="0"/>
              <a:t>liquidada, </a:t>
            </a:r>
            <a:r>
              <a:rPr lang="pt-BR" sz="2400" dirty="0"/>
              <a:t>ou seja, o serviço ou bem já foi entregue) e </a:t>
            </a:r>
            <a:r>
              <a:rPr lang="pt-BR" sz="2400" b="1" dirty="0"/>
              <a:t>não processados</a:t>
            </a:r>
            <a:r>
              <a:rPr lang="pt-BR" sz="2400" dirty="0"/>
              <a:t> (quando ainda há pendência de entrega ou execução). 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bg1"/>
                </a:solidFill>
              </a:rPr>
              <a:t>Execução </a:t>
            </a:r>
            <a:r>
              <a:rPr lang="pt-BR" sz="2000" b="1" dirty="0">
                <a:solidFill>
                  <a:schemeClr val="bg1"/>
                </a:solidFill>
              </a:rPr>
              <a:t>Orçamentária e Controle Legal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180313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313929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/>
              <a:t>7. Obrigações contraídas e restos a pagar</a:t>
            </a:r>
          </a:p>
          <a:p>
            <a:pPr algn="just"/>
            <a:r>
              <a:rPr lang="pt-BR" sz="2400" dirty="0" smtClean="0"/>
              <a:t>Essa </a:t>
            </a:r>
            <a:r>
              <a:rPr lang="pt-BR" sz="2400" dirty="0"/>
              <a:t>distinção é </a:t>
            </a:r>
            <a:r>
              <a:rPr lang="pt-BR" sz="2400" dirty="0" smtClean="0"/>
              <a:t>importante </a:t>
            </a:r>
            <a:r>
              <a:rPr lang="pt-BR" sz="2400" dirty="0"/>
              <a:t>para o controle de passivos e para evitar que obrigações antigas comprometam a viabilidade orçamentária de exercícios futuros</a:t>
            </a:r>
            <a:r>
              <a:rPr lang="pt-BR" sz="2400" dirty="0" smtClean="0"/>
              <a:t>.</a:t>
            </a:r>
            <a:endParaRPr lang="pt-BR" sz="2400" dirty="0"/>
          </a:p>
          <a:p>
            <a:pPr algn="just"/>
            <a:r>
              <a:rPr lang="pt-BR" sz="2400" dirty="0">
                <a:solidFill>
                  <a:srgbClr val="FF0000"/>
                </a:solidFill>
              </a:rPr>
              <a:t>A inscrição de restos a pagar deve observar limites </a:t>
            </a:r>
            <a:r>
              <a:rPr lang="pt-BR" sz="2400" dirty="0" smtClean="0">
                <a:solidFill>
                  <a:srgbClr val="FF0000"/>
                </a:solidFill>
              </a:rPr>
              <a:t>legais</a:t>
            </a:r>
            <a:r>
              <a:rPr lang="pt-BR" sz="2400" dirty="0" smtClean="0"/>
              <a:t>, </a:t>
            </a:r>
            <a:r>
              <a:rPr lang="pt-BR" sz="2400" dirty="0"/>
              <a:t>não pode haver empenho arbitrário sem que existam dotação orçamentária e observância das regras de comprometimento financeiro (</a:t>
            </a:r>
            <a:r>
              <a:rPr lang="pt-BR" sz="2400" dirty="0" smtClean="0"/>
              <a:t>LF </a:t>
            </a:r>
            <a:r>
              <a:rPr lang="pt-BR" sz="2400" dirty="0"/>
              <a:t>4320 e LRF). 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bg1"/>
                </a:solidFill>
              </a:rPr>
              <a:t>Execução </a:t>
            </a:r>
            <a:r>
              <a:rPr lang="pt-BR" sz="2000" b="1" dirty="0">
                <a:solidFill>
                  <a:schemeClr val="bg1"/>
                </a:solidFill>
              </a:rPr>
              <a:t>Orçamentária e Controle Legal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649181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34470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200" b="1" dirty="0"/>
              <a:t>Interconexão entre os Temas e Importância para Gestão Pública</a:t>
            </a:r>
          </a:p>
          <a:p>
            <a:pPr algn="just"/>
            <a:r>
              <a:rPr lang="pt-BR" sz="2400" dirty="0"/>
              <a:t>A execução orçamentária e financeira </a:t>
            </a:r>
            <a:r>
              <a:rPr lang="pt-BR" sz="2400" dirty="0">
                <a:solidFill>
                  <a:srgbClr val="FF0000"/>
                </a:solidFill>
              </a:rPr>
              <a:t>não é apenas “gastar o que foi previsto</a:t>
            </a:r>
            <a:r>
              <a:rPr lang="pt-BR" sz="2400" dirty="0"/>
              <a:t>”: </a:t>
            </a:r>
            <a:r>
              <a:rPr lang="pt-BR" sz="2400" dirty="0">
                <a:solidFill>
                  <a:srgbClr val="0000FF"/>
                </a:solidFill>
              </a:rPr>
              <a:t>é promover uma gestão responsável, alinhada a metas fiscais, com transparência, accountability e equilíbrio entre receitas e despesas</a:t>
            </a:r>
            <a:r>
              <a:rPr lang="pt-BR" sz="2400" dirty="0"/>
              <a:t>. </a:t>
            </a:r>
            <a:r>
              <a:rPr lang="pt-BR" sz="2400" b="1" dirty="0"/>
              <a:t>O cumprimento da LRF + </a:t>
            </a:r>
            <a:r>
              <a:rPr lang="pt-BR" sz="2400" b="1" dirty="0" smtClean="0"/>
              <a:t>LF </a:t>
            </a:r>
            <a:r>
              <a:rPr lang="pt-BR" sz="2400" b="1" dirty="0"/>
              <a:t>4320 permite que os gestores públicos mantenham a solvência</a:t>
            </a:r>
            <a:r>
              <a:rPr lang="pt-BR" sz="2400" dirty="0"/>
              <a:t>, previnam dívidas excessivas, controlem a folha de pagamento, garantam os direitos dos cidadãos e honrem compromissos futuros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bg1"/>
                </a:solidFill>
              </a:rPr>
              <a:t>Execução </a:t>
            </a:r>
            <a:r>
              <a:rPr lang="pt-BR" sz="2000" b="1" dirty="0">
                <a:solidFill>
                  <a:schemeClr val="bg1"/>
                </a:solidFill>
              </a:rPr>
              <a:t>Orçamentária e Controle Legal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03383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347784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200" b="1" dirty="0"/>
              <a:t>Interconexão entre os Temas e Importância para Gestão Pública</a:t>
            </a:r>
          </a:p>
          <a:p>
            <a:pPr algn="just"/>
            <a:r>
              <a:rPr lang="pt-BR" sz="2400" dirty="0" smtClean="0"/>
              <a:t>A </a:t>
            </a:r>
            <a:r>
              <a:rPr lang="pt-BR" sz="2400" dirty="0"/>
              <a:t>correta </a:t>
            </a:r>
            <a:r>
              <a:rPr lang="pt-BR" sz="2400" dirty="0" smtClean="0"/>
              <a:t>contabilização: </a:t>
            </a:r>
            <a:r>
              <a:rPr lang="pt-BR" sz="2400" dirty="0"/>
              <a:t>empenho, liquidação, pagamento, registro patrimonial, demonstrações </a:t>
            </a:r>
            <a:r>
              <a:rPr lang="pt-BR" sz="2400" dirty="0" smtClean="0"/>
              <a:t>finais, </a:t>
            </a:r>
            <a:r>
              <a:rPr lang="pt-BR" sz="2400" dirty="0"/>
              <a:t>dá base para controle interno, controle externo e prestação de contas, fortalecendo a governança pública.</a:t>
            </a:r>
          </a:p>
          <a:p>
            <a:pPr algn="just"/>
            <a:r>
              <a:rPr lang="pt-BR" sz="2400" dirty="0"/>
              <a:t>A disciplina em licitações, convênios, operações de crédito, aquisições e restos a pagar evita comprometer o orçamento futuro, </a:t>
            </a:r>
            <a:r>
              <a:rPr lang="pt-BR" sz="2400" dirty="0">
                <a:solidFill>
                  <a:srgbClr val="0000FF"/>
                </a:solidFill>
              </a:rPr>
              <a:t>previne passivos ocultos e dá segurança jurídica e financeira ao ente público</a:t>
            </a:r>
            <a:r>
              <a:rPr lang="pt-BR" sz="2400" dirty="0" smtClean="0">
                <a:solidFill>
                  <a:srgbClr val="0000FF"/>
                </a:solidFill>
              </a:rPr>
              <a:t>.</a:t>
            </a:r>
            <a:endParaRPr lang="pt-BR" sz="2400" dirty="0">
              <a:solidFill>
                <a:srgbClr val="0000FF"/>
              </a:solidFill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bg1"/>
                </a:solidFill>
              </a:rPr>
              <a:t>Execução </a:t>
            </a:r>
            <a:r>
              <a:rPr lang="pt-BR" sz="2000" b="1" dirty="0">
                <a:solidFill>
                  <a:schemeClr val="bg1"/>
                </a:solidFill>
              </a:rPr>
              <a:t>Orçamentária e Controle Legal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19832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163118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200" b="1" dirty="0"/>
              <a:t>Interconexão entre os Temas e Importância para Gestão Pública</a:t>
            </a:r>
          </a:p>
          <a:p>
            <a:pPr algn="just"/>
            <a:r>
              <a:rPr lang="pt-BR" sz="2400" dirty="0" smtClean="0"/>
              <a:t>O </a:t>
            </a:r>
            <a:r>
              <a:rPr lang="pt-BR" sz="2400" dirty="0"/>
              <a:t>monitoramento da dívida consolidada e das obrigações evita o sobreendividamento e preserva a capacidade de investimento e prestação de serviços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bg1"/>
                </a:solidFill>
              </a:rPr>
              <a:t>Execução </a:t>
            </a:r>
            <a:r>
              <a:rPr lang="pt-BR" sz="2000" b="1" dirty="0">
                <a:solidFill>
                  <a:schemeClr val="bg1"/>
                </a:solidFill>
              </a:rPr>
              <a:t>Orçamentária e Controle Legal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138496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350862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/>
              <a:t>Recomendações Práticas para um Gestor </a:t>
            </a:r>
            <a:r>
              <a:rPr lang="pt-BR" sz="2400" b="1" dirty="0" smtClean="0"/>
              <a:t>Público</a:t>
            </a:r>
            <a:endParaRPr lang="pt-BR" sz="2400" b="1" dirty="0"/>
          </a:p>
          <a:p>
            <a:pPr algn="just"/>
            <a:r>
              <a:rPr lang="pt-BR" sz="2400" dirty="0" smtClean="0"/>
              <a:t>Nossa recomendação </a:t>
            </a:r>
            <a:r>
              <a:rPr lang="pt-BR" sz="2400" dirty="0"/>
              <a:t>é que todo ente público adote, de forma sistemática:</a:t>
            </a:r>
          </a:p>
          <a:p>
            <a:pPr algn="just"/>
            <a:r>
              <a:rPr lang="pt-BR" sz="2400" b="1" dirty="0"/>
              <a:t>Planejamento financeiro e orçamentário robusto</a:t>
            </a:r>
            <a:r>
              <a:rPr lang="pt-BR" sz="2400" dirty="0"/>
              <a:t> — com previsão realista de receitas, despesas, investimentos, aquisições, convênios e amortização de dívidas.</a:t>
            </a:r>
          </a:p>
          <a:p>
            <a:pPr algn="just"/>
            <a:r>
              <a:rPr lang="pt-BR" sz="2400" b="1" dirty="0"/>
              <a:t>Sistema contábil integrado e atualizado</a:t>
            </a:r>
            <a:r>
              <a:rPr lang="pt-BR" sz="2400" dirty="0"/>
              <a:t> — para garantir que empenhos, liquidações, pagamentos e restos a pagar sejam registrados corretamente e compatíveis com a </a:t>
            </a:r>
            <a:r>
              <a:rPr lang="pt-BR" sz="2400" dirty="0" smtClean="0"/>
              <a:t>LF </a:t>
            </a:r>
            <a:r>
              <a:rPr lang="pt-BR" sz="2400" dirty="0"/>
              <a:t>4320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bg1"/>
                </a:solidFill>
              </a:rPr>
              <a:t>Execução </a:t>
            </a:r>
            <a:r>
              <a:rPr lang="pt-BR" sz="2000" b="1" dirty="0">
                <a:solidFill>
                  <a:schemeClr val="bg1"/>
                </a:solidFill>
              </a:rPr>
              <a:t>Orçamentária e Controle Legal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572384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="" xmlns:a16="http://schemas.microsoft.com/office/drawing/2014/main" id="{9DFF3A35-57B1-914B-09E1-77B511032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="" xmlns:a16="http://schemas.microsoft.com/office/drawing/2014/main" id="{1FA940AD-67EB-996C-059C-B2C55FDC97D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>
            <a:extLst>
              <a:ext uri="{FF2B5EF4-FFF2-40B4-BE49-F238E27FC236}">
                <a16:creationId xmlns="" xmlns:a16="http://schemas.microsoft.com/office/drawing/2014/main" id="{42580DAE-7B06-D74E-F63A-A32B0569D64E}"/>
              </a:ext>
            </a:extLst>
          </p:cNvPr>
          <p:cNvSpPr txBox="1"/>
          <p:nvPr/>
        </p:nvSpPr>
        <p:spPr>
          <a:xfrm>
            <a:off x="163630" y="2017782"/>
            <a:ext cx="7190071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800" b="1" dirty="0">
                <a:solidFill>
                  <a:srgbClr val="FF6600"/>
                </a:solidFill>
              </a:rPr>
              <a:t>Execução Orçamentária e Controle Legal</a:t>
            </a:r>
            <a:endParaRPr sz="2400" b="1" dirty="0">
              <a:solidFill>
                <a:srgbClr val="FF660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56;p13">
            <a:extLst>
              <a:ext uri="{FF2B5EF4-FFF2-40B4-BE49-F238E27FC236}">
                <a16:creationId xmlns="" xmlns:a16="http://schemas.microsoft.com/office/drawing/2014/main" id="{89F079A6-590D-3CB5-5C78-BCF60390A8B5}"/>
              </a:ext>
            </a:extLst>
          </p:cNvPr>
          <p:cNvSpPr txBox="1"/>
          <p:nvPr/>
        </p:nvSpPr>
        <p:spPr>
          <a:xfrm>
            <a:off x="2810576" y="2662504"/>
            <a:ext cx="519180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Dia: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10/12/2025 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09h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às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10:30h</a:t>
            </a: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698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387795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/>
              <a:t>Recomendações Práticas para um Gestor </a:t>
            </a:r>
            <a:r>
              <a:rPr lang="pt-BR" sz="2400" b="1" dirty="0" smtClean="0"/>
              <a:t>Público</a:t>
            </a:r>
            <a:endParaRPr lang="pt-BR" sz="2400" b="1" dirty="0"/>
          </a:p>
          <a:p>
            <a:pPr algn="just"/>
            <a:r>
              <a:rPr lang="pt-BR" sz="2400" b="1" dirty="0" smtClean="0"/>
              <a:t>Monitoramento </a:t>
            </a:r>
            <a:r>
              <a:rPr lang="pt-BR" sz="2400" b="1" dirty="0"/>
              <a:t>periódico (bimestral/trimestral) dos resultados orçamentários e financeiros</a:t>
            </a:r>
            <a:r>
              <a:rPr lang="pt-BR" sz="2400" dirty="0"/>
              <a:t>, e comparação com metas fiscais (como exige a LRF).</a:t>
            </a:r>
          </a:p>
          <a:p>
            <a:pPr algn="just"/>
            <a:r>
              <a:rPr lang="pt-BR" sz="2400" b="1" dirty="0"/>
              <a:t>Limites rígidos para despesas com pessoal, operações de crédito, convênios e outras obrigações</a:t>
            </a:r>
            <a:r>
              <a:rPr lang="pt-BR" sz="2400" dirty="0"/>
              <a:t>, respeitando as regras de legalidade, prudência e transparência.</a:t>
            </a:r>
          </a:p>
          <a:p>
            <a:pPr algn="just"/>
            <a:r>
              <a:rPr lang="pt-BR" sz="2400" b="1" dirty="0"/>
              <a:t>Transparência e prestação de contas claras</a:t>
            </a:r>
            <a:r>
              <a:rPr lang="pt-BR" sz="2400" dirty="0"/>
              <a:t> — com relatórios públicos, demonstrativos, dados acessíveis à sociedade, de modo a permitir o controle social e institucional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bg1"/>
                </a:solidFill>
              </a:rPr>
              <a:t>Execução </a:t>
            </a:r>
            <a:r>
              <a:rPr lang="pt-BR" sz="2000" b="1" dirty="0">
                <a:solidFill>
                  <a:schemeClr val="bg1"/>
                </a:solidFill>
              </a:rPr>
              <a:t>Orçamentária e Controle Legal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613202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313929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/>
              <a:t>Recomendações Práticas para um Gestor </a:t>
            </a:r>
            <a:r>
              <a:rPr lang="pt-BR" sz="2400" b="1" dirty="0" smtClean="0"/>
              <a:t>Público</a:t>
            </a:r>
            <a:endParaRPr lang="pt-BR" sz="2400" b="1" dirty="0"/>
          </a:p>
          <a:p>
            <a:pPr algn="just"/>
            <a:r>
              <a:rPr lang="pt-BR" sz="2400" b="1" dirty="0" smtClean="0"/>
              <a:t>Disciplina </a:t>
            </a:r>
            <a:r>
              <a:rPr lang="pt-BR" sz="2400" b="1" dirty="0"/>
              <a:t>na inscrição e liquidação de restos a pagar</a:t>
            </a:r>
            <a:r>
              <a:rPr lang="pt-BR" sz="2400" dirty="0"/>
              <a:t>, evitando acumulação de passivos de exercício em exercício e comprometimento do orçamento futuro.</a:t>
            </a:r>
          </a:p>
          <a:p>
            <a:pPr algn="just"/>
            <a:r>
              <a:rPr lang="pt-BR" sz="2400" b="1" dirty="0"/>
              <a:t>Planejamento eficiente de aquisições e contratações</a:t>
            </a:r>
            <a:r>
              <a:rPr lang="pt-BR" sz="2400" dirty="0"/>
              <a:t>, de forma coordenada com a programação orçamentária, evitando empenhos sem dotação ou sem planejamento realista.</a:t>
            </a:r>
          </a:p>
          <a:p>
            <a:pPr algn="just"/>
            <a:endParaRPr lang="pt-BR" sz="24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bg1"/>
                </a:solidFill>
              </a:rPr>
              <a:t>Execução </a:t>
            </a:r>
            <a:r>
              <a:rPr lang="pt-BR" sz="2000" b="1" dirty="0">
                <a:solidFill>
                  <a:schemeClr val="bg1"/>
                </a:solidFill>
              </a:rPr>
              <a:t>Orçamentária e Controle Legal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056555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42472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</a:rPr>
              <a:t>“</a:t>
            </a:r>
            <a:r>
              <a:rPr lang="pt-BR" sz="2400" dirty="0">
                <a:solidFill>
                  <a:schemeClr val="tx1"/>
                </a:solidFill>
              </a:rPr>
              <a:t>Encerramos esta aula com a certeza de que a boa gestão pública nasce de escolhas responsáveis, planejamento sólido e compromisso com a transparência. </a:t>
            </a:r>
            <a:endParaRPr lang="pt-BR" sz="2400" dirty="0" smtClean="0">
              <a:solidFill>
                <a:schemeClr val="tx1"/>
              </a:solidFill>
            </a:endParaRPr>
          </a:p>
          <a:p>
            <a:pPr algn="just"/>
            <a:r>
              <a:rPr lang="pt-BR" sz="2400" dirty="0" smtClean="0">
                <a:solidFill>
                  <a:schemeClr val="tx1"/>
                </a:solidFill>
              </a:rPr>
              <a:t>Cada </a:t>
            </a:r>
            <a:r>
              <a:rPr lang="pt-BR" sz="2400" dirty="0">
                <a:solidFill>
                  <a:schemeClr val="tx1"/>
                </a:solidFill>
              </a:rPr>
              <a:t>um de nós é peça </a:t>
            </a:r>
            <a:r>
              <a:rPr lang="pt-BR" sz="2400" dirty="0" smtClean="0">
                <a:solidFill>
                  <a:schemeClr val="tx1"/>
                </a:solidFill>
              </a:rPr>
              <a:t>importantíssima na </a:t>
            </a:r>
            <a:r>
              <a:rPr lang="pt-BR" sz="2400" dirty="0">
                <a:solidFill>
                  <a:schemeClr val="tx1"/>
                </a:solidFill>
              </a:rPr>
              <a:t>construção de municípios mais fortes, equilibrados e capazes de transformar realidades. </a:t>
            </a:r>
            <a:endParaRPr lang="pt-BR" sz="2400" dirty="0" smtClean="0">
              <a:solidFill>
                <a:schemeClr val="tx1"/>
              </a:solidFill>
            </a:endParaRPr>
          </a:p>
          <a:p>
            <a:pPr algn="just"/>
            <a:r>
              <a:rPr lang="pt-BR" sz="2400" dirty="0" smtClean="0">
                <a:solidFill>
                  <a:schemeClr val="tx1"/>
                </a:solidFill>
              </a:rPr>
              <a:t>Que </a:t>
            </a:r>
            <a:r>
              <a:rPr lang="pt-BR" sz="2400" dirty="0">
                <a:solidFill>
                  <a:schemeClr val="tx1"/>
                </a:solidFill>
              </a:rPr>
              <a:t>sigamos confiantes, preparados e inspirados para fazer da execução orçamentária um instrumento de evolução e de serviço ao cidadão. </a:t>
            </a:r>
            <a:endParaRPr lang="pt-BR" sz="2400" dirty="0" smtClean="0">
              <a:solidFill>
                <a:schemeClr val="tx1"/>
              </a:solidFill>
            </a:endParaRPr>
          </a:p>
          <a:p>
            <a:pPr algn="just"/>
            <a:r>
              <a:rPr lang="pt-BR" sz="2400" dirty="0" smtClean="0">
                <a:solidFill>
                  <a:srgbClr val="FF6600"/>
                </a:solidFill>
              </a:rPr>
              <a:t>O </a:t>
            </a:r>
            <a:r>
              <a:rPr lang="pt-BR" sz="2400" dirty="0">
                <a:solidFill>
                  <a:srgbClr val="FF6600"/>
                </a:solidFill>
              </a:rPr>
              <a:t>futuro da gestão pública começa nas decisões que tomamos </a:t>
            </a:r>
            <a:r>
              <a:rPr lang="pt-BR" sz="2400" dirty="0" smtClean="0">
                <a:solidFill>
                  <a:srgbClr val="FF6600"/>
                </a:solidFill>
              </a:rPr>
              <a:t>hoje, </a:t>
            </a:r>
            <a:r>
              <a:rPr lang="pt-BR" sz="2400" dirty="0">
                <a:solidFill>
                  <a:srgbClr val="FF6600"/>
                </a:solidFill>
              </a:rPr>
              <a:t>e ele está em ótimas mãos.”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bg1"/>
                </a:solidFill>
              </a:rPr>
              <a:t>Execução </a:t>
            </a:r>
            <a:r>
              <a:rPr lang="pt-BR" sz="2000" b="1" dirty="0">
                <a:solidFill>
                  <a:schemeClr val="bg1"/>
                </a:solidFill>
              </a:rPr>
              <a:t>Orçamentária e Controle Legal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052459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240062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50000"/>
              </a:lnSpc>
            </a:pPr>
            <a:endParaRPr lang="pt-BR" sz="2400" dirty="0" smtClean="0">
              <a:solidFill>
                <a:srgbClr val="0000FF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rgbClr val="0000FF"/>
                </a:solidFill>
              </a:rPr>
              <a:t>“Quando planejamos com rigor e executamos com legalidade, transformamos números em resultados que melhoram a vida das pessoas.”</a:t>
            </a:r>
            <a:endParaRPr lang="pt-BR" sz="2400" dirty="0">
              <a:solidFill>
                <a:srgbClr val="0000FF"/>
              </a:solidFill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bg1"/>
                </a:solidFill>
              </a:rPr>
              <a:t>Execução </a:t>
            </a:r>
            <a:r>
              <a:rPr lang="pt-BR" sz="2000" b="1" dirty="0">
                <a:solidFill>
                  <a:schemeClr val="bg1"/>
                </a:solidFill>
              </a:rPr>
              <a:t>Orçamentária e Controle Legal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754662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="" xmlns:a16="http://schemas.microsoft.com/office/drawing/2014/main" id="{1B209EA1-95D7-9553-0BB9-FBC53C6B3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="" xmlns:a16="http://schemas.microsoft.com/office/drawing/2014/main" id="{EFE27B47-89DE-854F-DA32-E50E99D5D99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>
            <a:extLst>
              <a:ext uri="{FF2B5EF4-FFF2-40B4-BE49-F238E27FC236}">
                <a16:creationId xmlns="" xmlns:a16="http://schemas.microsoft.com/office/drawing/2014/main" id="{A28E252E-DAF0-B3E8-91B1-26D7C36D679E}"/>
              </a:ext>
            </a:extLst>
          </p:cNvPr>
          <p:cNvSpPr txBox="1"/>
          <p:nvPr/>
        </p:nvSpPr>
        <p:spPr>
          <a:xfrm>
            <a:off x="873675" y="1828801"/>
            <a:ext cx="5887344" cy="13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b="1" i="0" dirty="0">
              <a:solidFill>
                <a:schemeClr val="bg1"/>
              </a:solidFill>
              <a:effectLst/>
              <a:highlight>
                <a:srgbClr val="FF66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>
                <a:solidFill>
                  <a:schemeClr val="bg1"/>
                </a:solidFill>
                <a:highlight>
                  <a:srgbClr val="FF66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 ú v i d a s ?</a:t>
            </a:r>
            <a:endParaRPr sz="4800" dirty="0">
              <a:solidFill>
                <a:schemeClr val="bg1"/>
              </a:solidFill>
              <a:highlight>
                <a:srgbClr val="FF66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100685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="" xmlns:a16="http://schemas.microsoft.com/office/drawing/2014/main" id="{C43042D8-415A-5082-1E50-D9837AB7E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="" xmlns:a16="http://schemas.microsoft.com/office/drawing/2014/main" id="{C0E978E1-32F2-758E-4847-33B3BFCCC95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>
            <a:extLst>
              <a:ext uri="{FF2B5EF4-FFF2-40B4-BE49-F238E27FC236}">
                <a16:creationId xmlns="" xmlns:a16="http://schemas.microsoft.com/office/drawing/2014/main" id="{E80BF35D-B563-479F-77E4-F5F5C7606521}"/>
              </a:ext>
            </a:extLst>
          </p:cNvPr>
          <p:cNvSpPr txBox="1"/>
          <p:nvPr/>
        </p:nvSpPr>
        <p:spPr>
          <a:xfrm>
            <a:off x="544944" y="711200"/>
            <a:ext cx="6613237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bg1"/>
                </a:solidFill>
                <a:highlight>
                  <a:srgbClr val="FF6600"/>
                </a:highlight>
              </a:rPr>
              <a:t>Participe da transformação da  Gestão Pública!</a:t>
            </a:r>
            <a:endParaRPr lang="pt-BR" sz="54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>
                <a:solidFill>
                  <a:schemeClr val="bg1"/>
                </a:solidFill>
                <a:highlight>
                  <a:srgbClr val="FF6600"/>
                </a:highlight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Só Venha!</a:t>
            </a:r>
            <a:endParaRPr sz="4800" dirty="0">
              <a:solidFill>
                <a:schemeClr val="bg1"/>
              </a:solidFill>
              <a:highlight>
                <a:srgbClr val="FF66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499930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="" xmlns:a16="http://schemas.microsoft.com/office/drawing/2014/main" id="{1FD05AE3-E5EC-73D6-597A-DA8133DF6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="" xmlns:a16="http://schemas.microsoft.com/office/drawing/2014/main" id="{6436F9FB-42C6-6E41-5395-F3381763A9C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>
            <a:extLst>
              <a:ext uri="{FF2B5EF4-FFF2-40B4-BE49-F238E27FC236}">
                <a16:creationId xmlns="" xmlns:a16="http://schemas.microsoft.com/office/drawing/2014/main" id="{1A0CE1A1-027D-A162-CCB3-9EF41002CD47}"/>
              </a:ext>
            </a:extLst>
          </p:cNvPr>
          <p:cNvSpPr txBox="1"/>
          <p:nvPr/>
        </p:nvSpPr>
        <p:spPr>
          <a:xfrm>
            <a:off x="822036" y="508001"/>
            <a:ext cx="6142182" cy="375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>
              <a:buNone/>
              <a:defRPr/>
            </a:pPr>
            <a:r>
              <a:rPr lang="pt-BR" altLang="pt-BR" sz="1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de formação: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MBA em Gestão Pública e Inovação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Especialista em Contabilidade Gerencial e Empresarial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Bacharel em Administração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Bacharel em Ciências Contábeis</a:t>
            </a:r>
          </a:p>
          <a:p>
            <a:pPr marL="360363" lvl="1" indent="-179388">
              <a:buNone/>
              <a:defRPr/>
            </a:pPr>
            <a:endParaRPr lang="pt-BR" altLang="pt-B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8" lvl="1" indent="-180975">
              <a:buNone/>
              <a:defRPr/>
            </a:pPr>
            <a:r>
              <a:rPr lang="pt-BR" altLang="pt-BR" sz="1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Atuação: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Universitário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Palestrante / Instrutor Técnico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Contador de Gestão Municipal</a:t>
            </a:r>
          </a:p>
          <a:p>
            <a:pPr lvl="4" algn="r">
              <a:buNone/>
              <a:defRPr/>
            </a:pPr>
            <a:endParaRPr lang="pt-BR" altLang="pt-BR" sz="16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algn="r">
              <a:buNone/>
              <a:defRPr/>
            </a:pPr>
            <a:endParaRPr lang="pt-BR" altLang="pt-BR" sz="16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algn="r">
              <a:buNone/>
              <a:defRPr/>
            </a:pPr>
            <a:r>
              <a:rPr lang="pt-BR" altLang="pt-BR" sz="2000" b="1" dirty="0">
                <a:solidFill>
                  <a:schemeClr val="bg1"/>
                </a:solidFill>
                <a:highlight>
                  <a:srgbClr val="FF66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Nilson Francisco Tognato</a:t>
            </a:r>
            <a:endParaRPr sz="2000" dirty="0">
              <a:solidFill>
                <a:schemeClr val="bg1"/>
              </a:solidFill>
              <a:highlight>
                <a:srgbClr val="FF66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53806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313929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/>
              <a:t>Fundamentos Legais e Conceituais</a:t>
            </a:r>
          </a:p>
          <a:p>
            <a:pPr algn="just"/>
            <a:r>
              <a:rPr lang="pt-BR" sz="2400" dirty="0"/>
              <a:t>A </a:t>
            </a:r>
            <a:r>
              <a:rPr lang="pt-BR" sz="2400" dirty="0">
                <a:solidFill>
                  <a:srgbClr val="FF6600"/>
                </a:solidFill>
              </a:rPr>
              <a:t>Lei 4.320/1964 </a:t>
            </a:r>
            <a:r>
              <a:rPr lang="pt-BR" sz="2400" dirty="0"/>
              <a:t>estabelece as normas gerais de direito financeiro para elaboração e controle dos orçamentos e balanços da União, Estados, Municípios e Distrito Federal. </a:t>
            </a:r>
          </a:p>
          <a:p>
            <a:pPr algn="just"/>
            <a:r>
              <a:rPr lang="pt-BR" sz="2400" dirty="0"/>
              <a:t>A </a:t>
            </a:r>
            <a:r>
              <a:rPr lang="pt-BR" sz="2400" dirty="0">
                <a:solidFill>
                  <a:srgbClr val="FF6600"/>
                </a:solidFill>
              </a:rPr>
              <a:t>LRF </a:t>
            </a:r>
            <a:r>
              <a:rPr lang="pt-BR" sz="2400" dirty="0"/>
              <a:t>amplia esse arcabouço normativo com foco em </a:t>
            </a:r>
            <a:r>
              <a:rPr lang="pt-BR" sz="2400" b="1" dirty="0"/>
              <a:t>responsabilidade fiscal, disciplina na gestão de despesas e receitas, transparência, equilíbrio fiscal e limites legais para dívidas, pessoal, operações de crédito, restos a pagar etc.</a:t>
            </a:r>
            <a:r>
              <a:rPr lang="pt-BR" sz="2400" dirty="0"/>
              <a:t> </a:t>
            </a:r>
            <a:endParaRPr lang="pt-BR" sz="2400" dirty="0" smtClean="0"/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bg1"/>
                </a:solidFill>
              </a:rPr>
              <a:t>Execução </a:t>
            </a:r>
            <a:r>
              <a:rPr lang="pt-BR" sz="2000" b="1" dirty="0">
                <a:solidFill>
                  <a:schemeClr val="bg1"/>
                </a:solidFill>
              </a:rPr>
              <a:t>Orçamentária e Controle Legal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5590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203129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/>
              <a:t>Fundamentos Legais e Conceituais</a:t>
            </a:r>
          </a:p>
          <a:p>
            <a:pPr algn="just"/>
            <a:r>
              <a:rPr lang="pt-BR" sz="2400" dirty="0" smtClean="0"/>
              <a:t>A </a:t>
            </a:r>
            <a:r>
              <a:rPr lang="pt-BR" sz="2400" dirty="0"/>
              <a:t>execução orçamentária e financeira, por sua vez, </a:t>
            </a:r>
            <a:r>
              <a:rPr lang="pt-BR" sz="2400" dirty="0">
                <a:solidFill>
                  <a:srgbClr val="FF6600"/>
                </a:solidFill>
              </a:rPr>
              <a:t>é o processo de efetivação das previsões </a:t>
            </a:r>
            <a:r>
              <a:rPr lang="pt-BR" sz="2400" dirty="0" smtClean="0">
                <a:solidFill>
                  <a:srgbClr val="FF6600"/>
                </a:solidFill>
              </a:rPr>
              <a:t>orçamentárias</a:t>
            </a:r>
            <a:r>
              <a:rPr lang="pt-BR" sz="2400" dirty="0" smtClean="0"/>
              <a:t>, ou </a:t>
            </a:r>
            <a:r>
              <a:rPr lang="pt-BR" sz="2400" dirty="0"/>
              <a:t>seja, converte o planejamento aprovado (orçamento) em despesas e receitas realizadas, com controle constante. 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bg1"/>
                </a:solidFill>
              </a:rPr>
              <a:t>Execução </a:t>
            </a:r>
            <a:r>
              <a:rPr lang="pt-BR" sz="2000" b="1" dirty="0">
                <a:solidFill>
                  <a:schemeClr val="bg1"/>
                </a:solidFill>
              </a:rPr>
              <a:t>Orçamentária e Controle Legal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629295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330856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dirty="0"/>
              <a:t>1 Resultado orçamentário e financeiro</a:t>
            </a:r>
          </a:p>
          <a:p>
            <a:pPr>
              <a:spcBef>
                <a:spcPts val="600"/>
              </a:spcBef>
            </a:pPr>
            <a:r>
              <a:rPr lang="pt-BR" sz="2400" dirty="0"/>
              <a:t>2 Controle da dívida consolidada</a:t>
            </a:r>
          </a:p>
          <a:p>
            <a:pPr>
              <a:spcBef>
                <a:spcPts val="600"/>
              </a:spcBef>
            </a:pPr>
            <a:r>
              <a:rPr lang="pt-BR" sz="2400" dirty="0"/>
              <a:t>3 Despesas com pessoal e limites legais</a:t>
            </a:r>
          </a:p>
          <a:p>
            <a:pPr>
              <a:spcBef>
                <a:spcPts val="600"/>
              </a:spcBef>
            </a:pPr>
            <a:r>
              <a:rPr lang="pt-BR" sz="2400" dirty="0"/>
              <a:t>4 Recursos não vinculados e aplicações</a:t>
            </a:r>
          </a:p>
          <a:p>
            <a:pPr>
              <a:spcBef>
                <a:spcPts val="600"/>
              </a:spcBef>
            </a:pPr>
            <a:r>
              <a:rPr lang="pt-BR" sz="2400" dirty="0"/>
              <a:t>5 </a:t>
            </a:r>
            <a:r>
              <a:rPr lang="pt-BR" sz="2200" dirty="0"/>
              <a:t>Avaliar a legalidade dos: Convênios, RPPS e operações de crédito</a:t>
            </a:r>
          </a:p>
          <a:p>
            <a:pPr>
              <a:spcBef>
                <a:spcPts val="600"/>
              </a:spcBef>
            </a:pPr>
            <a:r>
              <a:rPr lang="pt-BR" sz="2400" dirty="0"/>
              <a:t>6 Planejamento de aquisições e licitações</a:t>
            </a:r>
          </a:p>
          <a:p>
            <a:pPr>
              <a:spcBef>
                <a:spcPts val="600"/>
              </a:spcBef>
            </a:pPr>
            <a:r>
              <a:rPr lang="pt-BR" sz="2400" dirty="0"/>
              <a:t>7 Obrigações contraídas e restos a pagar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bg1"/>
                </a:solidFill>
              </a:rPr>
              <a:t>Execução </a:t>
            </a:r>
            <a:r>
              <a:rPr lang="pt-BR" sz="2000" b="1" dirty="0">
                <a:solidFill>
                  <a:schemeClr val="bg1"/>
                </a:solidFill>
              </a:rPr>
              <a:t>Orçamentária e Controle Legal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587164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23698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dirty="0"/>
              <a:t>1 Resultado orçamentário e </a:t>
            </a:r>
            <a:r>
              <a:rPr lang="pt-BR" sz="2400" b="1" dirty="0" smtClean="0"/>
              <a:t>financeiro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t-BR" sz="2400" dirty="0">
                <a:solidFill>
                  <a:srgbClr val="0000FF"/>
                </a:solidFill>
              </a:rPr>
              <a:t>“Quando o exercício se encerra, o município abre seus livros como quem acende as luzes da casa, revelando se viveu dentro de seus limites ou gastou além do planejado.”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bg1"/>
                </a:solidFill>
              </a:rPr>
              <a:t>Execução </a:t>
            </a:r>
            <a:r>
              <a:rPr lang="pt-BR" sz="2000" b="1" dirty="0">
                <a:solidFill>
                  <a:schemeClr val="bg1"/>
                </a:solidFill>
              </a:rPr>
              <a:t>Orçamentária e Controle Legal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92107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350862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/>
              <a:t>1. Resultado orçamentário e financeiro</a:t>
            </a:r>
          </a:p>
          <a:p>
            <a:pPr algn="just"/>
            <a:r>
              <a:rPr lang="pt-BR" sz="2400" dirty="0"/>
              <a:t>Ao </a:t>
            </a:r>
            <a:r>
              <a:rPr lang="pt-BR" sz="2400" dirty="0" smtClean="0"/>
              <a:t>encerrar o exercício</a:t>
            </a:r>
            <a:r>
              <a:rPr lang="pt-BR" sz="2400" dirty="0"/>
              <a:t>, os entes públicos devem publicar demonstrativos como Balanço Orçamentário, Balanço Financeiro, Balanço Patrimonial e Demonstração das Variações Patrimoniais, entre outros. </a:t>
            </a:r>
            <a:endParaRPr lang="pt-BR" sz="2400" dirty="0" smtClean="0"/>
          </a:p>
          <a:p>
            <a:pPr algn="just"/>
            <a:r>
              <a:rPr lang="pt-BR" sz="2400" dirty="0" smtClean="0"/>
              <a:t>Esses </a:t>
            </a:r>
            <a:r>
              <a:rPr lang="pt-BR" sz="2400" dirty="0"/>
              <a:t>demonstrativos </a:t>
            </a:r>
            <a:r>
              <a:rPr lang="pt-BR" sz="2400" b="1" dirty="0"/>
              <a:t>mostram o montante de créditos orçamentários autorizados, despesas empenhadas, despesas realizadas, receitas arrecadadas e saldos disponíveis. 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bg1"/>
                </a:solidFill>
              </a:rPr>
              <a:t>Execução </a:t>
            </a:r>
            <a:r>
              <a:rPr lang="pt-BR" sz="2000" b="1" dirty="0">
                <a:solidFill>
                  <a:schemeClr val="bg1"/>
                </a:solidFill>
              </a:rPr>
              <a:t>Orçamentária e Controle Legal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3322549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3039</TotalTime>
  <Words>1922</Words>
  <Application>Microsoft Office PowerPoint</Application>
  <PresentationFormat>Apresentação na tela (16:9)</PresentationFormat>
  <Paragraphs>140</Paragraphs>
  <Slides>35</Slides>
  <Notes>35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9" baseType="lpstr">
      <vt:lpstr>Arial</vt:lpstr>
      <vt:lpstr>Calibri</vt:lpstr>
      <vt:lpstr>Montserrat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1045</cp:revision>
  <dcterms:modified xsi:type="dcterms:W3CDTF">2025-12-09T13:26:42Z</dcterms:modified>
</cp:coreProperties>
</file>